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1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062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1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6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13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37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3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8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0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5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5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9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FA8A13B-BDCA-4DC2-A636-511F5001E18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796AF-B0EA-4C44-8F12-511EFDEA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05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070" y="2297616"/>
            <a:ext cx="8946541" cy="1437257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/>
              <a:t>به نام خداوند بخشنده ی مهربان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18811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4023" y="0"/>
            <a:ext cx="8787685" cy="1256160"/>
          </a:xfrm>
        </p:spPr>
        <p:txBody>
          <a:bodyPr/>
          <a:lstStyle/>
          <a:p>
            <a:pPr rtl="1"/>
            <a:r>
              <a:rPr lang="fa-IR" dirty="0" smtClean="0">
                <a:cs typeface="B Mitra" panose="00000400000000000000" pitchFamily="2" charset="-78"/>
              </a:rPr>
              <a:t>سواد رابطه و ازدواج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25781"/>
            <a:ext cx="4489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کارگاه سواد رابطه و ازدواج </a:t>
            </a:r>
          </a:p>
          <a:p>
            <a:r>
              <a:rPr lang="fa-IR" dirty="0" smtClean="0"/>
              <a:t>ارائه دهنده : راحیل شمسایی کارشناسی ارشد روانشناسی بالینی زوج درمانگر </a:t>
            </a:r>
          </a:p>
          <a:p>
            <a:r>
              <a:rPr lang="en-US" dirty="0" smtClean="0"/>
              <a:t>www.instagram.com/@rahilshamsaei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5400" dirty="0" smtClean="0">
                <a:cs typeface="B Mitra" panose="00000400000000000000" pitchFamily="2" charset="-78"/>
              </a:rPr>
              <a:t>ضرورت آموزش پیش از ازدواج</a:t>
            </a:r>
            <a:endParaRPr lang="en-US" sz="5400" dirty="0">
              <a:cs typeface="B Mitra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21" y="2279561"/>
            <a:ext cx="5956576" cy="4249852"/>
          </a:xfrm>
        </p:spPr>
      </p:pic>
    </p:spTree>
    <p:extLst>
      <p:ext uri="{BB962C8B-B14F-4D97-AF65-F5344CB8AC3E}">
        <p14:creationId xmlns:p14="http://schemas.microsoft.com/office/powerpoint/2010/main" val="383387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613" y="1389656"/>
            <a:ext cx="10191460" cy="5262282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Mitra" panose="00000400000000000000" pitchFamily="2" charset="-78"/>
              </a:rPr>
              <a:t>ما در انتخاب خانواده ای که در آن متولد شدیم، سهمی نداشتیم اما می توانیم خانواده خود را درست انتخاب کنیم.</a:t>
            </a:r>
          </a:p>
          <a:p>
            <a:pPr marL="0" indent="0" algn="r" rtl="1">
              <a:buNone/>
            </a:pPr>
            <a:r>
              <a:rPr lang="fa-IR" sz="3200" dirty="0" smtClean="0">
                <a:cs typeface="B Mitra" panose="00000400000000000000" pitchFamily="2" charset="-78"/>
              </a:rPr>
              <a:t>خشت اول چون نهد معمار کج</a:t>
            </a:r>
          </a:p>
          <a:p>
            <a:pPr marL="0" indent="0" algn="r" rtl="1">
              <a:buNone/>
            </a:pPr>
            <a:r>
              <a:rPr lang="fa-IR" sz="3200" dirty="0" smtClean="0">
                <a:cs typeface="B Mitra" panose="00000400000000000000" pitchFamily="2" charset="-78"/>
              </a:rPr>
              <a:t>تا ثریا می رود دیوار کج</a:t>
            </a:r>
          </a:p>
          <a:p>
            <a:pPr marL="0" indent="0" algn="r" rtl="1">
              <a:buNone/>
            </a:pPr>
            <a:r>
              <a:rPr lang="fa-IR" sz="3200" dirty="0" smtClean="0">
                <a:cs typeface="B Mitra" panose="00000400000000000000" pitchFamily="2" charset="-78"/>
              </a:rPr>
              <a:t>  ازدواج در زمره پیچیده ترین روابط انسانی است.</a:t>
            </a:r>
          </a:p>
          <a:p>
            <a:pPr marL="0" indent="0" algn="r" rtl="1">
              <a:buNone/>
            </a:pPr>
            <a:r>
              <a:rPr lang="fa-IR" sz="3200" dirty="0" smtClean="0">
                <a:cs typeface="B Mitra" panose="00000400000000000000" pitchFamily="2" charset="-78"/>
              </a:rPr>
              <a:t>ازدواج نیاز به مهارت دارد مثل رانندگی یا یادگرفتن یک مهارت جدید یا...</a:t>
            </a:r>
          </a:p>
          <a:p>
            <a:pPr marL="0" indent="0" algn="r" rtl="1">
              <a:buNone/>
            </a:pPr>
            <a:r>
              <a:rPr lang="fa-IR" sz="3200" dirty="0" smtClean="0">
                <a:cs typeface="B Mitra" panose="00000400000000000000" pitchFamily="2" charset="-78"/>
              </a:rPr>
              <a:t> </a:t>
            </a:r>
            <a:endParaRPr lang="en-US" sz="32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58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Mitra" panose="00000400000000000000" pitchFamily="2" charset="-78"/>
              </a:rPr>
              <a:t>مهارت اول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dirty="0" smtClean="0">
                <a:cs typeface="B Mitra" panose="00000400000000000000" pitchFamily="2" charset="-78"/>
              </a:rPr>
              <a:t>شناخت خود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شناخت احساسات و عواطف خود</a:t>
            </a:r>
          </a:p>
          <a:p>
            <a:pPr algn="r" rtl="1"/>
            <a:r>
              <a:rPr lang="fa-IR" dirty="0" smtClean="0">
                <a:cs typeface="B Mitra" panose="00000400000000000000" pitchFamily="2" charset="-78"/>
              </a:rPr>
              <a:t>انواع احساس</a:t>
            </a: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* آرامش               * تردید               * خوشحالی               * شادی               * گرما</a:t>
            </a: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* اشتیاق               * ترس               * خشنودی                * شعف                * گیجی</a:t>
            </a: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* اضطراب             * تعجب             * درد                       * عصبانیت            * لذت</a:t>
            </a: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* امیدواری            * تنفر                * دلگرمی                  * غبطه                * مباهات</a:t>
            </a: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* بی تابی             * تنهایی             * راحتی                    * غمگینی             * ناامیدی</a:t>
            </a: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* بی حوصلگی       * حسادت           * رضایت                   * کلافگی             * نارضایتی</a:t>
            </a: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* پریشانی            * خجالت            * رنجش                   * کنجکاوی           * نگرانی</a:t>
            </a:r>
          </a:p>
          <a:p>
            <a:pPr marL="0" indent="0" algn="r" rtl="1">
              <a:buNone/>
            </a:pPr>
            <a:r>
              <a:rPr lang="fa-IR" dirty="0" smtClean="0">
                <a:cs typeface="B Mitra" panose="00000400000000000000" pitchFamily="2" charset="-78"/>
              </a:rPr>
              <a:t>* تاسف              * خستگی            * سبکی                    * گرسنگی            * هیجان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66352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186" y="772732"/>
            <a:ext cx="108440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cs typeface="B Mitra" panose="00000400000000000000" pitchFamily="2" charset="-78"/>
              </a:rPr>
              <a:t>مرحله بعد</a:t>
            </a:r>
          </a:p>
          <a:p>
            <a:pPr algn="ctr" rtl="1"/>
            <a:r>
              <a:rPr lang="fa-IR" sz="2800" dirty="0" smtClean="0">
                <a:cs typeface="B Mitra" panose="00000400000000000000" pitchFamily="2" charset="-78"/>
              </a:rPr>
              <a:t>آشنایی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Mitra" panose="00000400000000000000" pitchFamily="2" charset="-78"/>
              </a:rPr>
              <a:t>جذابیت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اولین عنصر محرک برای آشنایی جذابیت فرد است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جذابیت ظاهری و شخصیتی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fa-IR" sz="2800" dirty="0" smtClean="0">
              <a:cs typeface="B Mitra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666570"/>
            <a:ext cx="6033215" cy="361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7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71098" y="540912"/>
            <a:ext cx="1086534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cs typeface="B Mitra" panose="00000400000000000000" pitchFamily="2" charset="-78"/>
              </a:rPr>
              <a:t>نظریه های آشنایی</a:t>
            </a:r>
          </a:p>
          <a:p>
            <a:pPr algn="r" rtl="1"/>
            <a:endParaRPr lang="fa-IR" sz="2800" dirty="0">
              <a:cs typeface="B Mitra" panose="00000400000000000000" pitchFamily="2" charset="-78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Mitra" panose="00000400000000000000" pitchFamily="2" charset="-78"/>
              </a:rPr>
              <a:t>نظریه همسان گزینی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Mitra" panose="00000400000000000000" pitchFamily="2" charset="-78"/>
              </a:rPr>
              <a:t>نظریه ناهمسان گزینی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Mitra" panose="00000400000000000000" pitchFamily="2" charset="-78"/>
              </a:rPr>
              <a:t>نظریه صافی</a:t>
            </a:r>
          </a:p>
          <a:p>
            <a:pPr algn="ctr" rtl="1"/>
            <a:r>
              <a:rPr lang="fa-IR" sz="2800" dirty="0">
                <a:cs typeface="B Mitra" panose="00000400000000000000" pitchFamily="2" charset="-78"/>
              </a:rPr>
              <a:t>  </a:t>
            </a:r>
            <a:r>
              <a:rPr lang="fa-IR" sz="2800" dirty="0" smtClean="0">
                <a:cs typeface="B Mitra" panose="00000400000000000000" pitchFamily="2" charset="-78"/>
              </a:rPr>
              <a:t> هر فرد مناسبی</a:t>
            </a:r>
          </a:p>
          <a:p>
            <a:pPr algn="ctr" rtl="1"/>
            <a:r>
              <a:rPr lang="fa-IR" sz="2800" dirty="0">
                <a:cs typeface="B Mitra" panose="00000400000000000000" pitchFamily="2" charset="-78"/>
              </a:rPr>
              <a:t> </a:t>
            </a:r>
            <a:r>
              <a:rPr lang="fa-IR" sz="2800" dirty="0" smtClean="0">
                <a:cs typeface="B Mitra" panose="00000400000000000000" pitchFamily="2" charset="-78"/>
              </a:rPr>
              <a:t> صافی آشنایان</a:t>
            </a:r>
          </a:p>
          <a:p>
            <a:pPr algn="ctr" rtl="1"/>
            <a:r>
              <a:rPr lang="fa-IR" sz="2800" dirty="0" smtClean="0">
                <a:cs typeface="B Mitra" panose="00000400000000000000" pitchFamily="2" charset="-78"/>
              </a:rPr>
              <a:t>افراد مناسبی که می شناسید</a:t>
            </a:r>
          </a:p>
          <a:p>
            <a:pPr algn="ctr" rtl="1"/>
            <a:r>
              <a:rPr lang="fa-IR" sz="2800" dirty="0" smtClean="0">
                <a:cs typeface="B Mitra" panose="00000400000000000000" pitchFamily="2" charset="-78"/>
              </a:rPr>
              <a:t>صافی پیشینه اجتماعی همانند</a:t>
            </a:r>
          </a:p>
          <a:p>
            <a:pPr algn="ctr" rtl="1"/>
            <a:r>
              <a:rPr lang="fa-IR" sz="2800" dirty="0" smtClean="0">
                <a:cs typeface="B Mitra" panose="00000400000000000000" pitchFamily="2" charset="-78"/>
              </a:rPr>
              <a:t>صافی جذابیت</a:t>
            </a:r>
          </a:p>
          <a:p>
            <a:pPr algn="ctr" rtl="1"/>
            <a:r>
              <a:rPr lang="fa-IR" sz="2800" dirty="0" smtClean="0">
                <a:cs typeface="B Mitra" panose="00000400000000000000" pitchFamily="2" charset="-78"/>
              </a:rPr>
              <a:t>افراد جذاب</a:t>
            </a:r>
          </a:p>
          <a:p>
            <a:pPr algn="ctr" rtl="1"/>
            <a:r>
              <a:rPr lang="fa-IR" sz="2800" dirty="0" smtClean="0">
                <a:cs typeface="B Mitra" panose="00000400000000000000" pitchFamily="2" charset="-78"/>
              </a:rPr>
              <a:t>صافی همسانی و هماهنگی</a:t>
            </a:r>
          </a:p>
          <a:p>
            <a:pPr algn="ctr" rtl="1"/>
            <a:r>
              <a:rPr lang="fa-IR" sz="2800" dirty="0" smtClean="0">
                <a:cs typeface="B Mitra" panose="00000400000000000000" pitchFamily="2" charset="-78"/>
              </a:rPr>
              <a:t>شخصیت های هماهنگ</a:t>
            </a:r>
          </a:p>
          <a:p>
            <a:pPr algn="ctr" rtl="1"/>
            <a:r>
              <a:rPr lang="fa-IR" sz="2800" dirty="0" smtClean="0">
                <a:cs typeface="B Mitra" panose="00000400000000000000" pitchFamily="2" charset="-78"/>
              </a:rPr>
              <a:t>صافی سنجش</a:t>
            </a:r>
          </a:p>
          <a:p>
            <a:pPr algn="ctr" rtl="1"/>
            <a:r>
              <a:rPr lang="fa-IR" sz="2800" dirty="0" smtClean="0">
                <a:cs typeface="B Mitra" panose="00000400000000000000" pitchFamily="2" charset="-78"/>
              </a:rPr>
              <a:t>تعهد متقابل</a:t>
            </a:r>
          </a:p>
          <a:p>
            <a:pPr algn="ctr" rtl="1"/>
            <a:endParaRPr lang="fa-IR" sz="2800" dirty="0">
              <a:cs typeface="B Mitra" panose="00000400000000000000" pitchFamily="2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735652" y="2717442"/>
            <a:ext cx="3193959" cy="41534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86377" y="2717442"/>
            <a:ext cx="3116688" cy="41534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922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2732" y="579549"/>
            <a:ext cx="95947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cs typeface="B Mitra" panose="00000400000000000000" pitchFamily="2" charset="-78"/>
              </a:rPr>
              <a:t>ده اشتباه در فرایند آشنایی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1- سوالات کافی نمی پرسیم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2- نشانه های هشدار دهنده مشکلات بالقوه را نادیده می گیریم.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3- عجولانه و زودهنگام، سازش می کنیم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4- تسلیم نیاز جنسی می شویم.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5- تسلیم زرق و برق های مادی و ظاهری می شویم.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6- «تعهد» را مقدم بر «تفاهم» می دانیم.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7- تردید های خود را نادیده می گیریم.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8- «تفاهم» را بر «علاقه و محبت» مقدم می دانیم.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9- باور به این که او را تغییر خواهیم داد.</a:t>
            </a:r>
          </a:p>
          <a:p>
            <a:pPr algn="r" rtl="1"/>
            <a:r>
              <a:rPr lang="fa-IR" sz="2800" dirty="0" smtClean="0">
                <a:cs typeface="B Mitra" panose="00000400000000000000" pitchFamily="2" charset="-78"/>
              </a:rPr>
              <a:t>10- باور به اینکه پس از ازدواج مشکلات کم می شود.</a:t>
            </a:r>
            <a:endParaRPr lang="en-US" sz="28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6892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2293" y="2292439"/>
            <a:ext cx="62462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cs typeface="B Mitra" panose="00000400000000000000" pitchFamily="2" charset="-78"/>
              </a:rPr>
              <a:t>به پایان آمد این دفتر </a:t>
            </a:r>
          </a:p>
          <a:p>
            <a:pPr algn="ctr" rtl="1"/>
            <a:r>
              <a:rPr lang="fa-IR" sz="4000" dirty="0" smtClean="0">
                <a:cs typeface="B Mitra" panose="00000400000000000000" pitchFamily="2" charset="-78"/>
              </a:rPr>
              <a:t>حکایت همچنان باقی است</a:t>
            </a:r>
            <a:endParaRPr lang="en-US" sz="40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15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554</TotalTime>
  <Words>361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 Mitra</vt:lpstr>
      <vt:lpstr>Century Gothic</vt:lpstr>
      <vt:lpstr>Times New Roman</vt:lpstr>
      <vt:lpstr>Wingdings 3</vt:lpstr>
      <vt:lpstr>Ion</vt:lpstr>
      <vt:lpstr>PowerPoint Presentation</vt:lpstr>
      <vt:lpstr>سواد رابطه و ازدواج</vt:lpstr>
      <vt:lpstr>ضرورت آموزش پیش از ازدواج</vt:lpstr>
      <vt:lpstr>PowerPoint Presentation</vt:lpstr>
      <vt:lpstr>مهارت اول شناخت خود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سواد رابطه و ازدواج</dc:title>
  <dc:creator>alfa</dc:creator>
  <cp:lastModifiedBy>کاکاوند, شهرزاد</cp:lastModifiedBy>
  <cp:revision>24</cp:revision>
  <dcterms:created xsi:type="dcterms:W3CDTF">2021-12-12T21:58:37Z</dcterms:created>
  <dcterms:modified xsi:type="dcterms:W3CDTF">2021-12-14T10:32:50Z</dcterms:modified>
</cp:coreProperties>
</file>